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69" r:id="rId2"/>
    <p:sldId id="258" r:id="rId3"/>
    <p:sldId id="259" r:id="rId4"/>
    <p:sldId id="261" r:id="rId5"/>
    <p:sldId id="264" r:id="rId6"/>
    <p:sldId id="262" r:id="rId7"/>
    <p:sldId id="263" r:id="rId8"/>
    <p:sldId id="257" r:id="rId9"/>
    <p:sldId id="265" r:id="rId10"/>
    <p:sldId id="266" r:id="rId11"/>
    <p:sldId id="256" r:id="rId12"/>
    <p:sldId id="267" r:id="rId13"/>
    <p:sldId id="268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44" autoAdjust="0"/>
  </p:normalViewPr>
  <p:slideViewPr>
    <p:cSldViewPr snapToGrid="0">
      <p:cViewPr varScale="1">
        <p:scale>
          <a:sx n="97" d="100"/>
          <a:sy n="97" d="100"/>
        </p:scale>
        <p:origin x="53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35B50-514A-4581-9CA7-EA500A3B8E95}" type="datetimeFigureOut">
              <a:rPr lang="de-DE" smtClean="0"/>
              <a:t>15.02.2022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69179-8CFD-4CA2-9E0A-CAA0E1E37DE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1266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mtClean="0"/>
              <a:t>Windows Operating</a:t>
            </a:r>
            <a:r>
              <a:rPr lang="de-DE" baseline="0" smtClean="0"/>
              <a:t> System: 10 Mio LOC</a:t>
            </a:r>
            <a:br>
              <a:rPr lang="de-DE" baseline="0" smtClean="0"/>
            </a:br>
            <a:r>
              <a:rPr lang="de-DE" baseline="0" smtClean="0"/>
              <a:t>Ford Pickup: 50 Mio LOC – I wish safe driving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969179-8CFD-4CA2-9E0A-CAA0E1E37DE5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457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22026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6001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25929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6065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9924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1560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0247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0979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427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852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32114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AB1323-2B64-4336-BD28-0690E9A6992D}" type="datetimeFigureOut">
              <a:rPr lang="de-DE" smtClean="0"/>
              <a:t>15.02.2022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E77F6-8313-42B4-87EC-66727CB04DB2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2496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echarts.apache.org/v4/examples/en/index.html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pbu\Documents\zew_work\git\go\go-pwa\localhost_2022-02-15_14-25-12.report.html" TargetMode="External"/><Relationship Id="rId2" Type="http://schemas.openxmlformats.org/officeDocument/2006/relationships/hyperlink" Target="https://fmt.zew.de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nt-o-mat.appspot.com/" TargetMode="External"/><Relationship Id="rId4" Type="http://schemas.openxmlformats.org/officeDocument/2006/relationships/hyperlink" Target="file:///C:\Users\pbu\Documents\zew_work\git\go\fmt-highcharts\index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steuerdatenbank.zew.de/" TargetMode="External"/><Relationship Id="rId2" Type="http://schemas.openxmlformats.org/officeDocument/2006/relationships/hyperlink" Target="https://www.ferienwohnung-zimmer-berlin.de/index.php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nt-o-mat.appspot.com/" TargetMode="External"/><Relationship Id="rId4" Type="http://schemas.openxmlformats.org/officeDocument/2006/relationships/hyperlink" Target="https://fmtdownload.zew.de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ent-o-mat.appspot.com/" TargetMode="External"/><Relationship Id="rId2" Type="http://schemas.openxmlformats.org/officeDocument/2006/relationships/hyperlink" Target="file:///C:\Users\pbu\Documents\zew_work\git\go\fmt-highcharts\index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andcenter.blogspot.com/2012/06/less-is-exponentially-more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medium.com/max/1400/1*VH2f5KmjKwlBaEYyOmSE2g.png" TargetMode="External"/><Relationship Id="rId2" Type="http://schemas.openxmlformats.org/officeDocument/2006/relationships/hyperlink" Target="https://www.ferienwohnung-zimmer-berlin.de/index.php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749" y="1495115"/>
            <a:ext cx="8933266" cy="5017518"/>
          </a:xfrm>
          <a:prstGeom prst="rect">
            <a:avLst/>
          </a:prstGeom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838199" y="365126"/>
            <a:ext cx="10535883" cy="90451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Visualization of</a:t>
            </a:r>
            <a:br>
              <a:rPr lang="de-DE" smtClean="0"/>
            </a:br>
            <a:r>
              <a:rPr lang="de-DE" smtClean="0"/>
              <a:t>concurrent program execution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86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7698" y="264008"/>
            <a:ext cx="10515600" cy="1325563"/>
          </a:xfrm>
        </p:spPr>
        <p:txBody>
          <a:bodyPr/>
          <a:lstStyle/>
          <a:p>
            <a:r>
              <a:rPr lang="de-DE" smtClean="0"/>
              <a:t>New in 2019</a:t>
            </a:r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75" y="3554893"/>
            <a:ext cx="10292316" cy="270414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51" y="1977420"/>
            <a:ext cx="3788650" cy="2493385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99130" y="2857412"/>
            <a:ext cx="2269577" cy="1118293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317" y="999582"/>
            <a:ext cx="5645873" cy="3715660"/>
          </a:xfrm>
          <a:prstGeom prst="rect">
            <a:avLst/>
          </a:prstGeom>
        </p:spPr>
      </p:pic>
      <p:sp>
        <p:nvSpPr>
          <p:cNvPr id="10" name="Abgerundetes Rechteck 9"/>
          <p:cNvSpPr/>
          <p:nvPr/>
        </p:nvSpPr>
        <p:spPr>
          <a:xfrm>
            <a:off x="5032936" y="3257088"/>
            <a:ext cx="2017512" cy="85618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IPhone App</a:t>
            </a:r>
            <a:endParaRPr lang="de-DE" sz="3200" b="1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1384913" y="3308752"/>
            <a:ext cx="2017512" cy="85618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Android</a:t>
            </a:r>
            <a:br>
              <a:rPr lang="de-DE" sz="28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de-DE" sz="28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App</a:t>
            </a:r>
            <a:endParaRPr lang="de-DE" sz="2800" b="1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9785" y="4344520"/>
            <a:ext cx="1914513" cy="1914513"/>
          </a:xfrm>
          <a:prstGeom prst="rect">
            <a:avLst/>
          </a:prstGeom>
        </p:spPr>
      </p:pic>
      <p:sp>
        <p:nvSpPr>
          <p:cNvPr id="12" name="Abgerundetes Rechteck 11"/>
          <p:cNvSpPr/>
          <p:nvPr/>
        </p:nvSpPr>
        <p:spPr>
          <a:xfrm>
            <a:off x="9624360" y="4186354"/>
            <a:ext cx="1452898" cy="28638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JavaScript</a:t>
            </a:r>
            <a:br>
              <a:rPr lang="de-DE" sz="20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de-DE" sz="20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„PWA“</a:t>
            </a:r>
            <a:endParaRPr lang="de-DE" sz="2000" b="1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766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Abgerundetes Rechteck 43"/>
          <p:cNvSpPr/>
          <p:nvPr/>
        </p:nvSpPr>
        <p:spPr>
          <a:xfrm>
            <a:off x="596470" y="429111"/>
            <a:ext cx="4255478" cy="417946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dirty="0" smtClean="0">
                <a:solidFill>
                  <a:schemeClr val="accent1">
                    <a:lumMod val="75000"/>
                  </a:schemeClr>
                </a:solidFill>
              </a:rPr>
              <a:t>Server</a:t>
            </a:r>
            <a:endParaRPr lang="de-D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Flussdiagramm: Prozess 4"/>
          <p:cNvSpPr/>
          <p:nvPr/>
        </p:nvSpPr>
        <p:spPr>
          <a:xfrm>
            <a:off x="2953138" y="1130512"/>
            <a:ext cx="1696662" cy="977827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go</a:t>
            </a:r>
            <a:r>
              <a:rPr lang="de-DE" dirty="0" smtClean="0"/>
              <a:t> https </a:t>
            </a:r>
            <a:r>
              <a:rPr lang="de-DE" dirty="0" err="1" smtClean="0"/>
              <a:t>server</a:t>
            </a:r>
            <a:endParaRPr lang="de-DE" dirty="0"/>
          </a:p>
        </p:txBody>
      </p:sp>
      <p:sp>
        <p:nvSpPr>
          <p:cNvPr id="6" name="Flussdiagramm: Prozess 5"/>
          <p:cNvSpPr/>
          <p:nvPr/>
        </p:nvSpPr>
        <p:spPr>
          <a:xfrm>
            <a:off x="790235" y="1111483"/>
            <a:ext cx="1696662" cy="47746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server</a:t>
            </a:r>
            <a:r>
              <a:rPr lang="de-DE" dirty="0" smtClean="0"/>
              <a:t> </a:t>
            </a:r>
            <a:r>
              <a:rPr lang="de-DE" dirty="0" err="1" smtClean="0"/>
              <a:t>db</a:t>
            </a:r>
            <a:endParaRPr lang="de-DE" dirty="0"/>
          </a:p>
        </p:txBody>
      </p:sp>
      <p:sp>
        <p:nvSpPr>
          <p:cNvPr id="9" name="Flussdiagramm: Prozess 8"/>
          <p:cNvSpPr/>
          <p:nvPr/>
        </p:nvSpPr>
        <p:spPr>
          <a:xfrm>
            <a:off x="790235" y="1786613"/>
            <a:ext cx="1696662" cy="61469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static</a:t>
            </a:r>
            <a:r>
              <a:rPr lang="de-DE" dirty="0" smtClean="0"/>
              <a:t> </a:t>
            </a:r>
            <a:r>
              <a:rPr lang="de-DE" dirty="0" err="1" smtClean="0"/>
              <a:t>resources</a:t>
            </a:r>
            <a:endParaRPr lang="de-DE" dirty="0"/>
          </a:p>
        </p:txBody>
      </p:sp>
      <p:cxnSp>
        <p:nvCxnSpPr>
          <p:cNvPr id="10" name="Gewinkelte Verbindung 9"/>
          <p:cNvCxnSpPr>
            <a:stCxn id="5" idx="1"/>
            <a:endCxn id="6" idx="3"/>
          </p:cNvCxnSpPr>
          <p:nvPr/>
        </p:nvCxnSpPr>
        <p:spPr>
          <a:xfrm rot="10800000">
            <a:off x="2486898" y="1362451"/>
            <a:ext cx="466241" cy="24473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winkelte Verbindung 10"/>
          <p:cNvCxnSpPr>
            <a:stCxn id="5" idx="1"/>
            <a:endCxn id="9" idx="3"/>
          </p:cNvCxnSpPr>
          <p:nvPr/>
        </p:nvCxnSpPr>
        <p:spPr>
          <a:xfrm rot="10800000" flipV="1">
            <a:off x="2486898" y="1640994"/>
            <a:ext cx="466241" cy="431394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ussdiagramm: Prozess 17"/>
          <p:cNvSpPr/>
          <p:nvPr/>
        </p:nvSpPr>
        <p:spPr>
          <a:xfrm>
            <a:off x="5303586" y="1014822"/>
            <a:ext cx="1402200" cy="47746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HTML</a:t>
            </a:r>
            <a:endParaRPr lang="de-DE" dirty="0"/>
          </a:p>
        </p:txBody>
      </p:sp>
      <p:cxnSp>
        <p:nvCxnSpPr>
          <p:cNvPr id="19" name="Gewinkelte Verbindung 18"/>
          <p:cNvCxnSpPr>
            <a:stCxn id="5" idx="3"/>
            <a:endCxn id="18" idx="1"/>
          </p:cNvCxnSpPr>
          <p:nvPr/>
        </p:nvCxnSpPr>
        <p:spPr>
          <a:xfrm flipV="1">
            <a:off x="4649800" y="1253553"/>
            <a:ext cx="653786" cy="365873"/>
          </a:xfrm>
          <a:prstGeom prst="bentConnector3">
            <a:avLst>
              <a:gd name="adj1" fmla="val 50000"/>
            </a:avLst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Abgerundetes Rechteck 34"/>
          <p:cNvSpPr/>
          <p:nvPr/>
        </p:nvSpPr>
        <p:spPr>
          <a:xfrm>
            <a:off x="7000248" y="429111"/>
            <a:ext cx="4580746" cy="37029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dirty="0" smtClean="0">
                <a:solidFill>
                  <a:schemeClr val="accent1">
                    <a:lumMod val="75000"/>
                  </a:schemeClr>
                </a:solidFill>
              </a:rPr>
              <a:t>Browser</a:t>
            </a:r>
            <a:endParaRPr lang="de-D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6" name="Flussdiagramm: Prozess 35"/>
          <p:cNvSpPr/>
          <p:nvPr/>
        </p:nvSpPr>
        <p:spPr>
          <a:xfrm>
            <a:off x="9668902" y="3062563"/>
            <a:ext cx="1696662" cy="575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visible</a:t>
            </a:r>
            <a:r>
              <a:rPr lang="de-DE" dirty="0" smtClean="0"/>
              <a:t> </a:t>
            </a:r>
            <a:r>
              <a:rPr lang="de-DE" dirty="0" err="1" smtClean="0"/>
              <a:t>page</a:t>
            </a:r>
            <a:endParaRPr lang="de-DE" dirty="0"/>
          </a:p>
        </p:txBody>
      </p:sp>
      <p:sp>
        <p:nvSpPr>
          <p:cNvPr id="37" name="Flussdiagramm: Prozess 36"/>
          <p:cNvSpPr/>
          <p:nvPr/>
        </p:nvSpPr>
        <p:spPr>
          <a:xfrm>
            <a:off x="7319625" y="1130512"/>
            <a:ext cx="1944000" cy="139628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service</a:t>
            </a:r>
            <a:r>
              <a:rPr lang="de-DE" dirty="0" smtClean="0"/>
              <a:t> </a:t>
            </a:r>
            <a:r>
              <a:rPr lang="de-DE" dirty="0" err="1" smtClean="0"/>
              <a:t>worker</a:t>
            </a:r>
            <a:endParaRPr lang="de-DE" dirty="0"/>
          </a:p>
        </p:txBody>
      </p:sp>
      <p:sp>
        <p:nvSpPr>
          <p:cNvPr id="40" name="Flussdiagramm: Prozess 39"/>
          <p:cNvSpPr/>
          <p:nvPr/>
        </p:nvSpPr>
        <p:spPr>
          <a:xfrm>
            <a:off x="9668902" y="1165625"/>
            <a:ext cx="1696662" cy="575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cache</a:t>
            </a:r>
            <a:endParaRPr lang="de-DE" dirty="0"/>
          </a:p>
        </p:txBody>
      </p:sp>
      <p:sp>
        <p:nvSpPr>
          <p:cNvPr id="41" name="Flussdiagramm: Prozess 40"/>
          <p:cNvSpPr/>
          <p:nvPr/>
        </p:nvSpPr>
        <p:spPr>
          <a:xfrm>
            <a:off x="9668902" y="1902140"/>
            <a:ext cx="1696662" cy="575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index</a:t>
            </a:r>
            <a:r>
              <a:rPr lang="de-DE" dirty="0" smtClean="0"/>
              <a:t> </a:t>
            </a:r>
            <a:r>
              <a:rPr lang="de-DE" dirty="0" err="1" smtClean="0"/>
              <a:t>db</a:t>
            </a:r>
            <a:endParaRPr lang="de-DE" dirty="0"/>
          </a:p>
        </p:txBody>
      </p:sp>
      <p:cxnSp>
        <p:nvCxnSpPr>
          <p:cNvPr id="42" name="Gewinkelte Verbindung 41"/>
          <p:cNvCxnSpPr>
            <a:stCxn id="18" idx="3"/>
            <a:endCxn id="37" idx="1"/>
          </p:cNvCxnSpPr>
          <p:nvPr/>
        </p:nvCxnSpPr>
        <p:spPr>
          <a:xfrm>
            <a:off x="6705786" y="1253553"/>
            <a:ext cx="613839" cy="575099"/>
          </a:xfrm>
          <a:prstGeom prst="bentConnector3">
            <a:avLst>
              <a:gd name="adj1" fmla="val 50000"/>
            </a:avLst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lussdiagramm: Prozess 46"/>
          <p:cNvSpPr/>
          <p:nvPr/>
        </p:nvSpPr>
        <p:spPr>
          <a:xfrm>
            <a:off x="5303586" y="1596736"/>
            <a:ext cx="1402200" cy="47746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JSON</a:t>
            </a:r>
            <a:endParaRPr lang="de-DE" dirty="0"/>
          </a:p>
        </p:txBody>
      </p:sp>
      <p:cxnSp>
        <p:nvCxnSpPr>
          <p:cNvPr id="48" name="Gewinkelte Verbindung 47"/>
          <p:cNvCxnSpPr>
            <a:stCxn id="5" idx="3"/>
            <a:endCxn id="47" idx="1"/>
          </p:cNvCxnSpPr>
          <p:nvPr/>
        </p:nvCxnSpPr>
        <p:spPr>
          <a:xfrm>
            <a:off x="4649800" y="1619426"/>
            <a:ext cx="653786" cy="216041"/>
          </a:xfrm>
          <a:prstGeom prst="bentConnector3">
            <a:avLst>
              <a:gd name="adj1" fmla="val 50000"/>
            </a:avLst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winkelte Verbindung 48"/>
          <p:cNvCxnSpPr>
            <a:stCxn id="47" idx="3"/>
            <a:endCxn id="37" idx="1"/>
          </p:cNvCxnSpPr>
          <p:nvPr/>
        </p:nvCxnSpPr>
        <p:spPr>
          <a:xfrm flipV="1">
            <a:off x="6705786" y="1828652"/>
            <a:ext cx="613839" cy="6815"/>
          </a:xfrm>
          <a:prstGeom prst="bentConnector3">
            <a:avLst>
              <a:gd name="adj1" fmla="val 50000"/>
            </a:avLst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Flussdiagramm: Prozess 67"/>
          <p:cNvSpPr/>
          <p:nvPr/>
        </p:nvSpPr>
        <p:spPr>
          <a:xfrm>
            <a:off x="7316650" y="3062563"/>
            <a:ext cx="1944000" cy="575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dom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JS</a:t>
            </a:r>
            <a:r>
              <a:rPr lang="de-DE" dirty="0" smtClean="0"/>
              <a:t> </a:t>
            </a:r>
            <a:r>
              <a:rPr lang="de-DE" dirty="0" err="1" smtClean="0"/>
              <a:t>events</a:t>
            </a:r>
            <a:endParaRPr lang="de-DE" dirty="0"/>
          </a:p>
        </p:txBody>
      </p:sp>
      <p:cxnSp>
        <p:nvCxnSpPr>
          <p:cNvPr id="69" name="Gewinkelte Verbindung 68"/>
          <p:cNvCxnSpPr>
            <a:stCxn id="37" idx="2"/>
            <a:endCxn id="36" idx="0"/>
          </p:cNvCxnSpPr>
          <p:nvPr/>
        </p:nvCxnSpPr>
        <p:spPr>
          <a:xfrm rot="16200000" flipH="1">
            <a:off x="9136544" y="1681873"/>
            <a:ext cx="535771" cy="222560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winkelte Verbindung 71"/>
          <p:cNvCxnSpPr>
            <a:stCxn id="68" idx="3"/>
            <a:endCxn id="36" idx="1"/>
          </p:cNvCxnSpPr>
          <p:nvPr/>
        </p:nvCxnSpPr>
        <p:spPr>
          <a:xfrm>
            <a:off x="9260650" y="3350395"/>
            <a:ext cx="408252" cy="12700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Inhaltsplatzhalter 2"/>
          <p:cNvSpPr txBox="1">
            <a:spLocks/>
          </p:cNvSpPr>
          <p:nvPr/>
        </p:nvSpPr>
        <p:spPr>
          <a:xfrm>
            <a:off x="5125249" y="4364015"/>
            <a:ext cx="6645713" cy="23422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8116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4" grpId="1" animBg="1"/>
      <p:bldP spid="5" grpId="0" animBg="1"/>
      <p:bldP spid="5" grpId="1" animBg="1"/>
      <p:bldP spid="6" grpId="0" animBg="1"/>
      <p:bldP spid="6" grpId="1" animBg="1"/>
      <p:bldP spid="9" grpId="0" animBg="1"/>
      <p:bldP spid="9" grpId="1" animBg="1"/>
      <p:bldP spid="18" grpId="0" animBg="1"/>
      <p:bldP spid="18" grpId="1" animBg="1"/>
      <p:bldP spid="35" grpId="0" animBg="1"/>
      <p:bldP spid="36" grpId="0" animBg="1"/>
      <p:bldP spid="37" grpId="0" animBg="1"/>
      <p:bldP spid="40" grpId="0" animBg="1"/>
      <p:bldP spid="41" grpId="0" animBg="1"/>
      <p:bldP spid="47" grpId="0" animBg="1"/>
      <p:bldP spid="47" grpId="1" animBg="1"/>
      <p:bldP spid="6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Abgerundetes Rechteck 43"/>
          <p:cNvSpPr/>
          <p:nvPr/>
        </p:nvSpPr>
        <p:spPr>
          <a:xfrm>
            <a:off x="596470" y="429111"/>
            <a:ext cx="4255478" cy="417946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dirty="0" smtClean="0">
                <a:solidFill>
                  <a:schemeClr val="accent1">
                    <a:lumMod val="75000"/>
                  </a:schemeClr>
                </a:solidFill>
              </a:rPr>
              <a:t>Server</a:t>
            </a:r>
            <a:endParaRPr lang="de-D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Flussdiagramm: Prozess 4"/>
          <p:cNvSpPr/>
          <p:nvPr/>
        </p:nvSpPr>
        <p:spPr>
          <a:xfrm>
            <a:off x="2953138" y="1130512"/>
            <a:ext cx="1696662" cy="977827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go</a:t>
            </a:r>
            <a:r>
              <a:rPr lang="de-DE" dirty="0" smtClean="0"/>
              <a:t> https </a:t>
            </a:r>
            <a:r>
              <a:rPr lang="de-DE" dirty="0" err="1" smtClean="0"/>
              <a:t>server</a:t>
            </a:r>
            <a:endParaRPr lang="de-DE" dirty="0"/>
          </a:p>
        </p:txBody>
      </p:sp>
      <p:sp>
        <p:nvSpPr>
          <p:cNvPr id="6" name="Flussdiagramm: Prozess 5"/>
          <p:cNvSpPr/>
          <p:nvPr/>
        </p:nvSpPr>
        <p:spPr>
          <a:xfrm>
            <a:off x="790235" y="1111483"/>
            <a:ext cx="1696662" cy="47746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server</a:t>
            </a:r>
            <a:r>
              <a:rPr lang="de-DE" dirty="0" smtClean="0"/>
              <a:t> </a:t>
            </a:r>
            <a:r>
              <a:rPr lang="de-DE" dirty="0" err="1" smtClean="0"/>
              <a:t>db</a:t>
            </a:r>
            <a:endParaRPr lang="de-DE" dirty="0"/>
          </a:p>
        </p:txBody>
      </p:sp>
      <p:sp>
        <p:nvSpPr>
          <p:cNvPr id="9" name="Flussdiagramm: Prozess 8"/>
          <p:cNvSpPr/>
          <p:nvPr/>
        </p:nvSpPr>
        <p:spPr>
          <a:xfrm>
            <a:off x="790235" y="1786613"/>
            <a:ext cx="1696662" cy="61469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static</a:t>
            </a:r>
            <a:r>
              <a:rPr lang="de-DE" dirty="0" smtClean="0"/>
              <a:t> </a:t>
            </a:r>
            <a:r>
              <a:rPr lang="de-DE" dirty="0" err="1" smtClean="0"/>
              <a:t>resources</a:t>
            </a:r>
            <a:endParaRPr lang="de-DE" dirty="0"/>
          </a:p>
        </p:txBody>
      </p:sp>
      <p:cxnSp>
        <p:nvCxnSpPr>
          <p:cNvPr id="10" name="Gewinkelte Verbindung 9"/>
          <p:cNvCxnSpPr>
            <a:stCxn id="5" idx="1"/>
            <a:endCxn id="6" idx="3"/>
          </p:cNvCxnSpPr>
          <p:nvPr/>
        </p:nvCxnSpPr>
        <p:spPr>
          <a:xfrm rot="10800000">
            <a:off x="2486898" y="1362451"/>
            <a:ext cx="466241" cy="24473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winkelte Verbindung 10"/>
          <p:cNvCxnSpPr>
            <a:stCxn id="5" idx="1"/>
            <a:endCxn id="9" idx="3"/>
          </p:cNvCxnSpPr>
          <p:nvPr/>
        </p:nvCxnSpPr>
        <p:spPr>
          <a:xfrm rot="10800000" flipV="1">
            <a:off x="2486898" y="1640994"/>
            <a:ext cx="466241" cy="431394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lussdiagramm: Prozess 17"/>
          <p:cNvSpPr/>
          <p:nvPr/>
        </p:nvSpPr>
        <p:spPr>
          <a:xfrm>
            <a:off x="5303586" y="1014822"/>
            <a:ext cx="1402200" cy="47746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HTML</a:t>
            </a:r>
            <a:endParaRPr lang="de-DE" dirty="0"/>
          </a:p>
        </p:txBody>
      </p:sp>
      <p:cxnSp>
        <p:nvCxnSpPr>
          <p:cNvPr id="19" name="Gewinkelte Verbindung 18"/>
          <p:cNvCxnSpPr>
            <a:stCxn id="5" idx="3"/>
            <a:endCxn id="18" idx="1"/>
          </p:cNvCxnSpPr>
          <p:nvPr/>
        </p:nvCxnSpPr>
        <p:spPr>
          <a:xfrm flipV="1">
            <a:off x="4649800" y="1253553"/>
            <a:ext cx="653786" cy="365873"/>
          </a:xfrm>
          <a:prstGeom prst="bentConnector3">
            <a:avLst>
              <a:gd name="adj1" fmla="val 50000"/>
            </a:avLst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Abgerundetes Rechteck 34"/>
          <p:cNvSpPr/>
          <p:nvPr/>
        </p:nvSpPr>
        <p:spPr>
          <a:xfrm>
            <a:off x="7000248" y="429111"/>
            <a:ext cx="4580746" cy="37029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dirty="0" smtClean="0">
                <a:solidFill>
                  <a:schemeClr val="accent1">
                    <a:lumMod val="75000"/>
                  </a:schemeClr>
                </a:solidFill>
              </a:rPr>
              <a:t>Browser</a:t>
            </a:r>
            <a:endParaRPr lang="de-DE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6" name="Flussdiagramm: Prozess 35"/>
          <p:cNvSpPr/>
          <p:nvPr/>
        </p:nvSpPr>
        <p:spPr>
          <a:xfrm>
            <a:off x="9668902" y="3062563"/>
            <a:ext cx="1696662" cy="575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visible</a:t>
            </a:r>
            <a:r>
              <a:rPr lang="de-DE" dirty="0" smtClean="0"/>
              <a:t> </a:t>
            </a:r>
            <a:r>
              <a:rPr lang="de-DE" dirty="0" err="1" smtClean="0"/>
              <a:t>page</a:t>
            </a:r>
            <a:endParaRPr lang="de-DE" dirty="0"/>
          </a:p>
        </p:txBody>
      </p:sp>
      <p:sp>
        <p:nvSpPr>
          <p:cNvPr id="37" name="Flussdiagramm: Prozess 36"/>
          <p:cNvSpPr/>
          <p:nvPr/>
        </p:nvSpPr>
        <p:spPr>
          <a:xfrm>
            <a:off x="7319625" y="1130512"/>
            <a:ext cx="1944000" cy="139628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service</a:t>
            </a:r>
            <a:r>
              <a:rPr lang="de-DE" dirty="0" smtClean="0"/>
              <a:t> </a:t>
            </a:r>
            <a:r>
              <a:rPr lang="de-DE" dirty="0" err="1" smtClean="0"/>
              <a:t>worker</a:t>
            </a:r>
            <a:endParaRPr lang="de-DE" dirty="0"/>
          </a:p>
        </p:txBody>
      </p:sp>
      <p:sp>
        <p:nvSpPr>
          <p:cNvPr id="40" name="Flussdiagramm: Prozess 39"/>
          <p:cNvSpPr/>
          <p:nvPr/>
        </p:nvSpPr>
        <p:spPr>
          <a:xfrm>
            <a:off x="9668902" y="1165625"/>
            <a:ext cx="1696662" cy="575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cache</a:t>
            </a:r>
            <a:endParaRPr lang="de-DE" dirty="0"/>
          </a:p>
        </p:txBody>
      </p:sp>
      <p:sp>
        <p:nvSpPr>
          <p:cNvPr id="41" name="Flussdiagramm: Prozess 40"/>
          <p:cNvSpPr/>
          <p:nvPr/>
        </p:nvSpPr>
        <p:spPr>
          <a:xfrm>
            <a:off x="9668902" y="1902140"/>
            <a:ext cx="1696662" cy="575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index</a:t>
            </a:r>
            <a:r>
              <a:rPr lang="de-DE" dirty="0" smtClean="0"/>
              <a:t> </a:t>
            </a:r>
            <a:r>
              <a:rPr lang="de-DE" dirty="0" err="1" smtClean="0"/>
              <a:t>db</a:t>
            </a:r>
            <a:endParaRPr lang="de-DE" dirty="0"/>
          </a:p>
        </p:txBody>
      </p:sp>
      <p:cxnSp>
        <p:nvCxnSpPr>
          <p:cNvPr id="42" name="Gewinkelte Verbindung 41"/>
          <p:cNvCxnSpPr>
            <a:stCxn id="18" idx="3"/>
            <a:endCxn id="37" idx="1"/>
          </p:cNvCxnSpPr>
          <p:nvPr/>
        </p:nvCxnSpPr>
        <p:spPr>
          <a:xfrm>
            <a:off x="6705786" y="1253553"/>
            <a:ext cx="613839" cy="575099"/>
          </a:xfrm>
          <a:prstGeom prst="bentConnector3">
            <a:avLst>
              <a:gd name="adj1" fmla="val 50000"/>
            </a:avLst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lussdiagramm: Prozess 46"/>
          <p:cNvSpPr/>
          <p:nvPr/>
        </p:nvSpPr>
        <p:spPr>
          <a:xfrm>
            <a:off x="5303586" y="1596736"/>
            <a:ext cx="1402200" cy="47746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JSON</a:t>
            </a:r>
            <a:endParaRPr lang="de-DE" dirty="0"/>
          </a:p>
        </p:txBody>
      </p:sp>
      <p:cxnSp>
        <p:nvCxnSpPr>
          <p:cNvPr id="48" name="Gewinkelte Verbindung 47"/>
          <p:cNvCxnSpPr>
            <a:stCxn id="5" idx="3"/>
            <a:endCxn id="47" idx="1"/>
          </p:cNvCxnSpPr>
          <p:nvPr/>
        </p:nvCxnSpPr>
        <p:spPr>
          <a:xfrm>
            <a:off x="4649800" y="1619426"/>
            <a:ext cx="653786" cy="216041"/>
          </a:xfrm>
          <a:prstGeom prst="bentConnector3">
            <a:avLst>
              <a:gd name="adj1" fmla="val 50000"/>
            </a:avLst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winkelte Verbindung 48"/>
          <p:cNvCxnSpPr>
            <a:stCxn id="47" idx="3"/>
            <a:endCxn id="37" idx="1"/>
          </p:cNvCxnSpPr>
          <p:nvPr/>
        </p:nvCxnSpPr>
        <p:spPr>
          <a:xfrm flipV="1">
            <a:off x="6705786" y="1828652"/>
            <a:ext cx="613839" cy="6815"/>
          </a:xfrm>
          <a:prstGeom prst="bentConnector3">
            <a:avLst>
              <a:gd name="adj1" fmla="val 50000"/>
            </a:avLst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Flussdiagramm: Prozess 67"/>
          <p:cNvSpPr/>
          <p:nvPr/>
        </p:nvSpPr>
        <p:spPr>
          <a:xfrm>
            <a:off x="7316650" y="3062563"/>
            <a:ext cx="1944000" cy="575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dom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JS</a:t>
            </a:r>
            <a:r>
              <a:rPr lang="de-DE" dirty="0" smtClean="0"/>
              <a:t> </a:t>
            </a:r>
            <a:r>
              <a:rPr lang="de-DE" dirty="0" err="1" smtClean="0"/>
              <a:t>events</a:t>
            </a:r>
            <a:endParaRPr lang="de-DE" dirty="0"/>
          </a:p>
        </p:txBody>
      </p:sp>
      <p:cxnSp>
        <p:nvCxnSpPr>
          <p:cNvPr id="69" name="Gewinkelte Verbindung 68"/>
          <p:cNvCxnSpPr>
            <a:stCxn id="37" idx="2"/>
            <a:endCxn id="36" idx="0"/>
          </p:cNvCxnSpPr>
          <p:nvPr/>
        </p:nvCxnSpPr>
        <p:spPr>
          <a:xfrm rot="16200000" flipH="1">
            <a:off x="9136544" y="1681873"/>
            <a:ext cx="535771" cy="222560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winkelte Verbindung 71"/>
          <p:cNvCxnSpPr>
            <a:stCxn id="68" idx="3"/>
            <a:endCxn id="36" idx="1"/>
          </p:cNvCxnSpPr>
          <p:nvPr/>
        </p:nvCxnSpPr>
        <p:spPr>
          <a:xfrm>
            <a:off x="9260650" y="3350395"/>
            <a:ext cx="408252" cy="12700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bgerundetes Rechteck 1"/>
          <p:cNvSpPr/>
          <p:nvPr/>
        </p:nvSpPr>
        <p:spPr>
          <a:xfrm>
            <a:off x="9668902" y="3706350"/>
            <a:ext cx="1696662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smtClean="0">
                <a:solidFill>
                  <a:schemeClr val="accent1">
                    <a:lumMod val="50000"/>
                  </a:schemeClr>
                </a:solidFill>
                <a:hlinkClick r:id="rId2"/>
              </a:rPr>
              <a:t>apache echarts</a:t>
            </a:r>
            <a:r>
              <a:rPr lang="de-DE" sz="16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2" name="Abgerundetes Rechteck 51"/>
          <p:cNvSpPr/>
          <p:nvPr/>
        </p:nvSpPr>
        <p:spPr>
          <a:xfrm>
            <a:off x="2953138" y="2299706"/>
            <a:ext cx="1696662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500"/>
              </a:lnSpc>
            </a:pP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pre-compress</a:t>
            </a:r>
            <a:b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versioning</a:t>
            </a:r>
            <a:r>
              <a:rPr lang="de-DE" sz="20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rgbClr val="FF0000"/>
              </a:solidFill>
            </a:endParaRPr>
          </a:p>
        </p:txBody>
      </p:sp>
      <p:sp>
        <p:nvSpPr>
          <p:cNvPr id="53" name="Abgerundetes Rechteck 52"/>
          <p:cNvSpPr/>
          <p:nvPr/>
        </p:nvSpPr>
        <p:spPr>
          <a:xfrm>
            <a:off x="2953138" y="3478786"/>
            <a:ext cx="1696662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db gorm</a:t>
            </a:r>
            <a:r>
              <a:rPr lang="de-DE" sz="20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rgbClr val="FF0000"/>
              </a:solidFill>
            </a:endParaRPr>
          </a:p>
        </p:txBody>
      </p:sp>
      <p:sp>
        <p:nvSpPr>
          <p:cNvPr id="55" name="Abgerundetes Rechteck 54"/>
          <p:cNvSpPr/>
          <p:nvPr/>
        </p:nvSpPr>
        <p:spPr>
          <a:xfrm>
            <a:off x="7297236" y="3939240"/>
            <a:ext cx="1944000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500"/>
              </a:lnSpc>
            </a:pP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glob event queue</a:t>
            </a:r>
            <a:b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async promise</a:t>
            </a:r>
            <a:r>
              <a:rPr lang="de-DE" sz="20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rgbClr val="FF0000"/>
              </a:solidFill>
            </a:endParaRPr>
          </a:p>
        </p:txBody>
      </p:sp>
      <p:sp>
        <p:nvSpPr>
          <p:cNvPr id="56" name="Abgerundetes Rechteck 55"/>
          <p:cNvSpPr/>
          <p:nvPr/>
        </p:nvSpPr>
        <p:spPr>
          <a:xfrm>
            <a:off x="9668902" y="4260579"/>
            <a:ext cx="1696662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CSS grid</a:t>
            </a:r>
            <a:endParaRPr lang="de-DE" sz="16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8" name="Abgerundetes Rechteck 57"/>
          <p:cNvSpPr/>
          <p:nvPr/>
        </p:nvSpPr>
        <p:spPr>
          <a:xfrm>
            <a:off x="9668902" y="4833846"/>
            <a:ext cx="1696662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mobile menu</a:t>
            </a:r>
            <a:r>
              <a:rPr lang="de-DE" sz="16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9" name="Abgerundetes Rechteck 58"/>
          <p:cNvSpPr/>
          <p:nvPr/>
        </p:nvSpPr>
        <p:spPr>
          <a:xfrm>
            <a:off x="7318454" y="4489207"/>
            <a:ext cx="1944000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caching, offline</a:t>
            </a:r>
            <a:r>
              <a:rPr lang="de-DE" sz="20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rgbClr val="FF0000"/>
              </a:solidFill>
            </a:endParaRPr>
          </a:p>
        </p:txBody>
      </p:sp>
      <p:sp>
        <p:nvSpPr>
          <p:cNvPr id="60" name="Abgerundetes Rechteck 59"/>
          <p:cNvSpPr/>
          <p:nvPr/>
        </p:nvSpPr>
        <p:spPr>
          <a:xfrm>
            <a:off x="7297232" y="5071857"/>
            <a:ext cx="1944000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500"/>
              </a:lnSpc>
            </a:pP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indexed db</a:t>
            </a:r>
            <a:b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schema upd + lock</a:t>
            </a:r>
            <a:r>
              <a:rPr lang="de-DE" sz="20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rgbClr val="FF0000"/>
              </a:solidFill>
            </a:endParaRPr>
          </a:p>
        </p:txBody>
      </p:sp>
      <p:sp>
        <p:nvSpPr>
          <p:cNvPr id="61" name="Abgerundetes Rechteck 60"/>
          <p:cNvSpPr/>
          <p:nvPr/>
        </p:nvSpPr>
        <p:spPr>
          <a:xfrm>
            <a:off x="7297232" y="5646205"/>
            <a:ext cx="1944000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600"/>
              </a:lnSpc>
            </a:pP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sync db</a:t>
            </a:r>
            <a:b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after offline</a:t>
            </a:r>
            <a:r>
              <a:rPr lang="de-DE" sz="20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rgbClr val="FF0000"/>
              </a:solidFill>
            </a:endParaRPr>
          </a:p>
        </p:txBody>
      </p:sp>
      <p:sp>
        <p:nvSpPr>
          <p:cNvPr id="63" name="Abgerundetes Rechteck 62"/>
          <p:cNvSpPr/>
          <p:nvPr/>
        </p:nvSpPr>
        <p:spPr>
          <a:xfrm>
            <a:off x="2953138" y="2876475"/>
            <a:ext cx="1696662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static policy</a:t>
            </a:r>
            <a:r>
              <a:rPr lang="de-DE" sz="16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4" name="Abgerundetes Rechteck 63"/>
          <p:cNvSpPr/>
          <p:nvPr/>
        </p:nvSpPr>
        <p:spPr>
          <a:xfrm>
            <a:off x="7297232" y="6202013"/>
            <a:ext cx="1944000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600"/>
              </a:lnSpc>
            </a:pPr>
            <a:r>
              <a:rPr lang="de-DE" sz="1600">
                <a:solidFill>
                  <a:schemeClr val="accent1">
                    <a:lumMod val="50000"/>
                  </a:schemeClr>
                </a:solidFill>
              </a:rPr>
              <a:t>b</a:t>
            </a: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ackup dropbox</a:t>
            </a:r>
            <a:r>
              <a:rPr lang="de-DE" sz="20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rgbClr val="FF0000"/>
              </a:solidFill>
            </a:endParaRPr>
          </a:p>
        </p:txBody>
      </p:sp>
      <p:sp>
        <p:nvSpPr>
          <p:cNvPr id="65" name="Abgerundetes Rechteck 64"/>
          <p:cNvSpPr/>
          <p:nvPr/>
        </p:nvSpPr>
        <p:spPr>
          <a:xfrm>
            <a:off x="9668902" y="5409515"/>
            <a:ext cx="1696662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JS templating</a:t>
            </a:r>
            <a:r>
              <a:rPr lang="de-DE" sz="16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6" name="Abgerundetes Rechteck 65"/>
          <p:cNvSpPr/>
          <p:nvPr/>
        </p:nvSpPr>
        <p:spPr>
          <a:xfrm>
            <a:off x="7318454" y="3356745"/>
            <a:ext cx="1944000" cy="45417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500"/>
              </a:lnSpc>
            </a:pP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anon func closure</a:t>
            </a:r>
            <a:b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</a:br>
            <a:r>
              <a:rPr lang="de-DE" sz="1600" smtClean="0">
                <a:solidFill>
                  <a:schemeClr val="accent1">
                    <a:lumMod val="50000"/>
                  </a:schemeClr>
                </a:solidFill>
              </a:rPr>
              <a:t> filter/map/reduce</a:t>
            </a:r>
            <a:r>
              <a:rPr lang="de-DE" sz="2000" smtClean="0">
                <a:solidFill>
                  <a:srgbClr val="FF0000"/>
                </a:solidFill>
              </a:rPr>
              <a:t>*</a:t>
            </a:r>
            <a:endParaRPr lang="de-DE" sz="16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495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2" grpId="0" animBg="1"/>
      <p:bldP spid="53" grpId="0" animBg="1"/>
      <p:bldP spid="55" grpId="0" animBg="1"/>
      <p:bldP spid="56" grpId="0" animBg="1"/>
      <p:bldP spid="58" grpId="0" animBg="1"/>
      <p:bldP spid="59" grpId="0" animBg="1"/>
      <p:bldP spid="60" grpId="0" animBg="1"/>
      <p:bldP spid="61" grpId="0" animBg="1"/>
      <p:bldP spid="63" grpId="0" animBg="1"/>
      <p:bldP spid="64" grpId="0" animBg="1"/>
      <p:bldP spid="65" grpId="0" animBg="1"/>
      <p:bldP spid="6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Envisioned – with offline capability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10586"/>
            <a:ext cx="3820064" cy="4757301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de-DE" sz="2000" smtClean="0">
                <a:hlinkClick r:id="rId2"/>
              </a:rPr>
              <a:t>Prototype</a:t>
            </a:r>
            <a:r>
              <a:rPr lang="de-DE" sz="2000" smtClean="0"/>
              <a:t>  - with </a:t>
            </a:r>
            <a:r>
              <a:rPr lang="de-DE" sz="2000" smtClean="0">
                <a:hlinkClick r:id="rId3" action="ppaction://hlinkfile"/>
              </a:rPr>
              <a:t>Lighthouse</a:t>
            </a:r>
            <a:endParaRPr lang="de-DE" sz="2000" smtClean="0"/>
          </a:p>
          <a:p>
            <a:pPr>
              <a:lnSpc>
                <a:spcPct val="150000"/>
              </a:lnSpc>
            </a:pPr>
            <a:r>
              <a:rPr lang="de-DE" sz="2000" smtClean="0"/>
              <a:t>FMT </a:t>
            </a:r>
            <a:r>
              <a:rPr lang="de-DE" sz="2000" smtClean="0">
                <a:hlinkClick r:id="rId4" action="ppaction://hlinkfile"/>
              </a:rPr>
              <a:t>participants portal</a:t>
            </a:r>
            <a:endParaRPr lang="de-DE" sz="2000"/>
          </a:p>
          <a:p>
            <a:pPr>
              <a:lnSpc>
                <a:spcPct val="150000"/>
              </a:lnSpc>
            </a:pPr>
            <a:r>
              <a:rPr lang="de-DE" sz="2000">
                <a:hlinkClick r:id="rId5"/>
              </a:rPr>
              <a:t>Rentomat</a:t>
            </a:r>
            <a:r>
              <a:rPr lang="de-DE" sz="2000"/>
              <a:t> </a:t>
            </a:r>
            <a:r>
              <a:rPr lang="de-DE" sz="2000" smtClean="0"/>
              <a:t>prototype</a:t>
            </a:r>
            <a:r>
              <a:rPr lang="de-DE" sz="1600" smtClean="0"/>
              <a:t/>
            </a:r>
            <a:br>
              <a:rPr lang="de-DE" sz="1600" smtClean="0"/>
            </a:br>
            <a:r>
              <a:rPr lang="de-DE" sz="1600" smtClean="0"/>
              <a:t>=&gt; pension savings app?</a:t>
            </a:r>
            <a:br>
              <a:rPr lang="de-DE" sz="1600" smtClean="0"/>
            </a:br>
            <a:r>
              <a:rPr lang="de-DE" sz="1600" smtClean="0"/>
              <a:t>=&gt; stock investing app?</a:t>
            </a:r>
            <a:br>
              <a:rPr lang="de-DE" sz="1600" smtClean="0"/>
            </a:br>
            <a:r>
              <a:rPr lang="de-DE" sz="1600" smtClean="0"/>
              <a:t>=&gt; Caro Knebel experiment</a:t>
            </a:r>
          </a:p>
          <a:p>
            <a:pPr>
              <a:lnSpc>
                <a:spcPct val="150000"/>
              </a:lnSpc>
            </a:pPr>
            <a:r>
              <a:rPr lang="de-DE" sz="2000" smtClean="0"/>
              <a:t>Finlit certification app</a:t>
            </a:r>
          </a:p>
          <a:p>
            <a:pPr>
              <a:lnSpc>
                <a:spcPct val="150000"/>
              </a:lnSpc>
            </a:pPr>
            <a:r>
              <a:rPr lang="de-DE" sz="2000" smtClean="0"/>
              <a:t>Household </a:t>
            </a:r>
            <a:r>
              <a:rPr lang="de-DE" sz="1800" smtClean="0"/>
              <a:t>expenses</a:t>
            </a:r>
            <a:r>
              <a:rPr lang="de-DE" sz="2000" smtClean="0"/>
              <a:t> app</a:t>
            </a:r>
          </a:p>
          <a:p>
            <a:pPr>
              <a:lnSpc>
                <a:spcPct val="150000"/>
              </a:lnSpc>
            </a:pPr>
            <a:r>
              <a:rPr lang="de-DE" sz="2000" smtClean="0"/>
              <a:t>...</a:t>
            </a:r>
            <a:endParaRPr lang="de-DE" sz="2000"/>
          </a:p>
          <a:p>
            <a:pPr>
              <a:lnSpc>
                <a:spcPct val="150000"/>
              </a:lnSpc>
            </a:pPr>
            <a:endParaRPr lang="de-DE" sz="200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494363" y="1416340"/>
            <a:ext cx="7332452" cy="53640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de-DE" smtClean="0"/>
              <a:t>=&gt; Opportunity on the app market</a:t>
            </a:r>
          </a:p>
          <a:p>
            <a:pPr>
              <a:lnSpc>
                <a:spcPct val="150000"/>
              </a:lnSpc>
            </a:pPr>
            <a:r>
              <a:rPr lang="de-DE" smtClean="0"/>
              <a:t>This app comes from a non-profit academic institution</a:t>
            </a:r>
          </a:p>
          <a:p>
            <a:pPr>
              <a:lnSpc>
                <a:spcPct val="150000"/>
              </a:lnSpc>
            </a:pPr>
            <a:r>
              <a:rPr lang="de-DE"/>
              <a:t>N</a:t>
            </a:r>
            <a:r>
              <a:rPr lang="de-DE" smtClean="0"/>
              <a:t>o ads, not now and not ever</a:t>
            </a:r>
          </a:p>
          <a:p>
            <a:pPr>
              <a:lnSpc>
                <a:spcPct val="150000"/>
              </a:lnSpc>
            </a:pPr>
            <a:r>
              <a:rPr lang="de-DE" b="1"/>
              <a:t>Your data remains on </a:t>
            </a:r>
            <a:r>
              <a:rPr lang="de-DE" b="1"/>
              <a:t>your </a:t>
            </a:r>
            <a:r>
              <a:rPr lang="de-DE" b="1" smtClean="0"/>
              <a:t>phone only</a:t>
            </a:r>
            <a:endParaRPr lang="de-DE" b="1"/>
          </a:p>
          <a:p>
            <a:pPr>
              <a:lnSpc>
                <a:spcPct val="150000"/>
              </a:lnSpc>
            </a:pPr>
            <a:r>
              <a:rPr lang="de-DE" smtClean="0"/>
              <a:t>You decide if and where to backup </a:t>
            </a:r>
            <a:br>
              <a:rPr lang="de-DE" smtClean="0"/>
            </a:br>
            <a:r>
              <a:rPr lang="de-DE" sz="2200" smtClean="0"/>
              <a:t>(dropbox, SD-Card)</a:t>
            </a:r>
          </a:p>
          <a:p>
            <a:pPr>
              <a:lnSpc>
                <a:spcPct val="150000"/>
              </a:lnSpc>
            </a:pPr>
            <a:r>
              <a:rPr lang="de-DE" smtClean="0"/>
              <a:t>After 1 year:  You may share your data,</a:t>
            </a:r>
            <a:br>
              <a:rPr lang="de-DE" smtClean="0"/>
            </a:br>
            <a:r>
              <a:rPr lang="de-DE" smtClean="0"/>
              <a:t>anonymously, for scientific purposes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3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Current situation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10586"/>
            <a:ext cx="10515600" cy="513906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2000" smtClean="0"/>
              <a:t>I am pretty good at creating websites</a:t>
            </a:r>
          </a:p>
          <a:p>
            <a:pPr>
              <a:lnSpc>
                <a:spcPct val="150000"/>
              </a:lnSpc>
            </a:pPr>
            <a:r>
              <a:rPr lang="de-DE" smtClean="0"/>
              <a:t>Berlin </a:t>
            </a:r>
            <a:r>
              <a:rPr lang="de-DE" smtClean="0">
                <a:hlinkClick r:id="rId2"/>
              </a:rPr>
              <a:t>Apartments</a:t>
            </a:r>
            <a:endParaRPr lang="de-DE" smtClean="0"/>
          </a:p>
          <a:p>
            <a:pPr>
              <a:lnSpc>
                <a:spcPct val="150000"/>
              </a:lnSpc>
            </a:pPr>
            <a:r>
              <a:rPr lang="de-DE" smtClean="0">
                <a:hlinkClick r:id="rId3"/>
              </a:rPr>
              <a:t>Steuerdatenbank</a:t>
            </a:r>
            <a:endParaRPr lang="de-DE" smtClean="0"/>
          </a:p>
          <a:p>
            <a:pPr>
              <a:lnSpc>
                <a:spcPct val="150000"/>
              </a:lnSpc>
            </a:pPr>
            <a:r>
              <a:rPr lang="de-DE" smtClean="0"/>
              <a:t>Survey server  (FMT and  ~10 other surveys)</a:t>
            </a:r>
          </a:p>
          <a:p>
            <a:pPr>
              <a:lnSpc>
                <a:spcPct val="150000"/>
              </a:lnSpc>
            </a:pPr>
            <a:r>
              <a:rPr lang="de-DE" smtClean="0"/>
              <a:t>FMT </a:t>
            </a:r>
            <a:r>
              <a:rPr lang="de-DE" smtClean="0">
                <a:hlinkClick r:id="rId4"/>
              </a:rPr>
              <a:t>Downloadserver</a:t>
            </a:r>
            <a:endParaRPr lang="de-DE" smtClean="0"/>
          </a:p>
          <a:p>
            <a:pPr>
              <a:lnSpc>
                <a:spcPct val="150000"/>
              </a:lnSpc>
            </a:pPr>
            <a:r>
              <a:rPr lang="de-DE" smtClean="0">
                <a:hlinkClick r:id="rId5"/>
              </a:rPr>
              <a:t>Rentomat</a:t>
            </a:r>
            <a:r>
              <a:rPr lang="de-DE" smtClean="0"/>
              <a:t> prototype</a:t>
            </a:r>
            <a:endParaRPr lang="de-DE"/>
          </a:p>
          <a:p>
            <a:pPr marL="0" indent="0"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811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Envisioned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410586"/>
            <a:ext cx="10515600" cy="513906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smtClean="0"/>
              <a:t>FMT </a:t>
            </a:r>
            <a:r>
              <a:rPr lang="de-DE" smtClean="0">
                <a:hlinkClick r:id="rId2" action="ppaction://hlinkfile"/>
              </a:rPr>
              <a:t>participants portal</a:t>
            </a:r>
            <a:endParaRPr lang="de-DE"/>
          </a:p>
          <a:p>
            <a:pPr>
              <a:lnSpc>
                <a:spcPct val="150000"/>
              </a:lnSpc>
            </a:pPr>
            <a:r>
              <a:rPr lang="de-DE">
                <a:hlinkClick r:id="rId3"/>
              </a:rPr>
              <a:t>Rentomat</a:t>
            </a:r>
            <a:r>
              <a:rPr lang="de-DE"/>
              <a:t> </a:t>
            </a:r>
            <a:r>
              <a:rPr lang="de-DE" smtClean="0"/>
              <a:t>prototype</a:t>
            </a:r>
            <a:r>
              <a:rPr lang="de-DE" sz="2000" smtClean="0"/>
              <a:t/>
            </a:r>
            <a:br>
              <a:rPr lang="de-DE" sz="2000" smtClean="0"/>
            </a:br>
            <a:r>
              <a:rPr lang="de-DE" sz="2000" smtClean="0"/>
              <a:t>=&gt; pension savings app?</a:t>
            </a:r>
            <a:br>
              <a:rPr lang="de-DE" sz="2000" smtClean="0"/>
            </a:br>
            <a:r>
              <a:rPr lang="de-DE" sz="2000" smtClean="0"/>
              <a:t>=&gt; stock investing app?</a:t>
            </a:r>
            <a:br>
              <a:rPr lang="de-DE" sz="2000" smtClean="0"/>
            </a:br>
            <a:r>
              <a:rPr lang="de-DE" sz="2000" smtClean="0"/>
              <a:t>=&gt; Caro Knebel experiment</a:t>
            </a:r>
          </a:p>
          <a:p>
            <a:pPr>
              <a:lnSpc>
                <a:spcPct val="150000"/>
              </a:lnSpc>
            </a:pPr>
            <a:r>
              <a:rPr lang="de-DE" smtClean="0"/>
              <a:t>Finlit certification app</a:t>
            </a:r>
          </a:p>
          <a:p>
            <a:pPr>
              <a:lnSpc>
                <a:spcPct val="150000"/>
              </a:lnSpc>
            </a:pPr>
            <a:r>
              <a:rPr lang="de-DE" smtClean="0"/>
              <a:t>Household expenses app</a:t>
            </a:r>
            <a:endParaRPr lang="de-DE"/>
          </a:p>
          <a:p>
            <a:pPr>
              <a:lnSpc>
                <a:spcPct val="150000"/>
              </a:lnSpc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374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Abgerundetes Rechteck 34"/>
          <p:cNvSpPr/>
          <p:nvPr/>
        </p:nvSpPr>
        <p:spPr>
          <a:xfrm>
            <a:off x="7022733" y="1755740"/>
            <a:ext cx="4580746" cy="3702988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dirty="0" smtClean="0">
                <a:solidFill>
                  <a:schemeClr val="accent1">
                    <a:lumMod val="50000"/>
                  </a:schemeClr>
                </a:solidFill>
              </a:rPr>
              <a:t>Browser</a:t>
            </a:r>
            <a:endParaRPr lang="de-DE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4" name="Abgerundetes Rechteck 43"/>
          <p:cNvSpPr/>
          <p:nvPr/>
        </p:nvSpPr>
        <p:spPr>
          <a:xfrm>
            <a:off x="618955" y="1755740"/>
            <a:ext cx="4255478" cy="417946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de-DE" dirty="0" smtClean="0">
                <a:solidFill>
                  <a:schemeClr val="accent1">
                    <a:lumMod val="50000"/>
                  </a:schemeClr>
                </a:solidFill>
              </a:rPr>
              <a:t>Server</a:t>
            </a:r>
            <a:endParaRPr lang="de-DE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Flussdiagramm: Prozess 4"/>
          <p:cNvSpPr/>
          <p:nvPr/>
        </p:nvSpPr>
        <p:spPr>
          <a:xfrm>
            <a:off x="2975623" y="2457141"/>
            <a:ext cx="1696662" cy="977827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„web server“</a:t>
            </a:r>
            <a:endParaRPr lang="de-DE" dirty="0"/>
          </a:p>
        </p:txBody>
      </p:sp>
      <p:sp>
        <p:nvSpPr>
          <p:cNvPr id="6" name="Flussdiagramm: Prozess 5"/>
          <p:cNvSpPr/>
          <p:nvPr/>
        </p:nvSpPr>
        <p:spPr>
          <a:xfrm>
            <a:off x="812720" y="2438112"/>
            <a:ext cx="1696662" cy="898016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err="1" smtClean="0"/>
              <a:t>server</a:t>
            </a:r>
            <a:r>
              <a:rPr lang="de-DE" smtClean="0"/>
              <a:t> </a:t>
            </a:r>
            <a:r>
              <a:rPr lang="de-DE" smtClean="0"/>
              <a:t/>
            </a:r>
            <a:br>
              <a:rPr lang="de-DE" smtClean="0"/>
            </a:br>
            <a:r>
              <a:rPr lang="de-DE" smtClean="0"/>
              <a:t>database</a:t>
            </a:r>
            <a:endParaRPr lang="de-DE" dirty="0"/>
          </a:p>
        </p:txBody>
      </p:sp>
      <p:sp>
        <p:nvSpPr>
          <p:cNvPr id="9" name="Flussdiagramm: Prozess 8"/>
          <p:cNvSpPr/>
          <p:nvPr/>
        </p:nvSpPr>
        <p:spPr>
          <a:xfrm>
            <a:off x="812720" y="3485113"/>
            <a:ext cx="1696662" cy="47228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texts, images</a:t>
            </a:r>
            <a:endParaRPr lang="de-DE" dirty="0"/>
          </a:p>
        </p:txBody>
      </p:sp>
      <p:cxnSp>
        <p:nvCxnSpPr>
          <p:cNvPr id="10" name="Gewinkelte Verbindung 9"/>
          <p:cNvCxnSpPr>
            <a:stCxn id="5" idx="1"/>
            <a:endCxn id="6" idx="3"/>
          </p:cNvCxnSpPr>
          <p:nvPr/>
        </p:nvCxnSpPr>
        <p:spPr>
          <a:xfrm rot="10800000">
            <a:off x="2509383" y="2887121"/>
            <a:ext cx="466241" cy="58935"/>
          </a:xfrm>
          <a:prstGeom prst="bentConnector3">
            <a:avLst>
              <a:gd name="adj1" fmla="val 50000"/>
            </a:avLst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winkelte Verbindung 10"/>
          <p:cNvCxnSpPr>
            <a:stCxn id="5" idx="1"/>
            <a:endCxn id="9" idx="3"/>
          </p:cNvCxnSpPr>
          <p:nvPr/>
        </p:nvCxnSpPr>
        <p:spPr>
          <a:xfrm rot="10800000" flipV="1">
            <a:off x="2509383" y="2946054"/>
            <a:ext cx="466241" cy="775203"/>
          </a:xfrm>
          <a:prstGeom prst="bentConnector3">
            <a:avLst>
              <a:gd name="adj1" fmla="val 50000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winkelte Verbindung 18"/>
          <p:cNvCxnSpPr>
            <a:stCxn id="5" idx="3"/>
            <a:endCxn id="36" idx="1"/>
          </p:cNvCxnSpPr>
          <p:nvPr/>
        </p:nvCxnSpPr>
        <p:spPr>
          <a:xfrm>
            <a:off x="4672285" y="2946055"/>
            <a:ext cx="2964287" cy="539058"/>
          </a:xfrm>
          <a:prstGeom prst="bentConnector3">
            <a:avLst>
              <a:gd name="adj1" fmla="val 50000"/>
            </a:avLst>
          </a:prstGeom>
          <a:ln w="38100"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lussdiagramm: Prozess 35"/>
          <p:cNvSpPr/>
          <p:nvPr/>
        </p:nvSpPr>
        <p:spPr>
          <a:xfrm>
            <a:off x="7636572" y="2457141"/>
            <a:ext cx="3386770" cy="205594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visible</a:t>
            </a:r>
            <a:r>
              <a:rPr lang="de-DE" dirty="0" smtClean="0"/>
              <a:t> </a:t>
            </a:r>
            <a:r>
              <a:rPr lang="de-DE" dirty="0" err="1" smtClean="0"/>
              <a:t>page</a:t>
            </a:r>
            <a:endParaRPr lang="de-DE" dirty="0"/>
          </a:p>
        </p:txBody>
      </p:sp>
      <p:sp>
        <p:nvSpPr>
          <p:cNvPr id="38" name="Flussdiagramm: Prozess 37"/>
          <p:cNvSpPr/>
          <p:nvPr/>
        </p:nvSpPr>
        <p:spPr>
          <a:xfrm>
            <a:off x="812720" y="4114108"/>
            <a:ext cx="1696662" cy="353401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layout</a:t>
            </a:r>
            <a:endParaRPr lang="de-DE" dirty="0"/>
          </a:p>
        </p:txBody>
      </p:sp>
      <p:sp>
        <p:nvSpPr>
          <p:cNvPr id="39" name="Flussdiagramm: Prozess 38"/>
          <p:cNvSpPr/>
          <p:nvPr/>
        </p:nvSpPr>
        <p:spPr>
          <a:xfrm>
            <a:off x="812720" y="4613218"/>
            <a:ext cx="1696662" cy="430026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styling</a:t>
            </a:r>
            <a:endParaRPr lang="de-DE" dirty="0"/>
          </a:p>
        </p:txBody>
      </p:sp>
      <p:sp>
        <p:nvSpPr>
          <p:cNvPr id="43" name="Flussdiagramm: Prozess 42"/>
          <p:cNvSpPr/>
          <p:nvPr/>
        </p:nvSpPr>
        <p:spPr>
          <a:xfrm>
            <a:off x="9888466" y="4637132"/>
            <a:ext cx="1134875" cy="444533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100" smtClean="0"/>
              <a:t>tiny amount</a:t>
            </a:r>
            <a:br>
              <a:rPr lang="de-DE" sz="1100" smtClean="0"/>
            </a:br>
            <a:r>
              <a:rPr lang="de-DE" sz="1100" smtClean="0"/>
              <a:t>of JavaScript</a:t>
            </a:r>
            <a:endParaRPr lang="de-DE" sz="1100" dirty="0"/>
          </a:p>
        </p:txBody>
      </p:sp>
      <p:sp>
        <p:nvSpPr>
          <p:cNvPr id="46" name="Titel 1"/>
          <p:cNvSpPr txBox="1">
            <a:spLocks/>
          </p:cNvSpPr>
          <p:nvPr/>
        </p:nvSpPr>
        <p:spPr>
          <a:xfrm>
            <a:off x="717698" y="264009"/>
            <a:ext cx="10515600" cy="912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800" smtClean="0"/>
              <a:t>Brutally simple – the only </a:t>
            </a:r>
            <a:r>
              <a:rPr lang="de-DE" sz="4800" smtClean="0">
                <a:hlinkClick r:id="rId3"/>
              </a:rPr>
              <a:t>way to survive</a:t>
            </a:r>
            <a:endParaRPr lang="de-DE" sz="4800"/>
          </a:p>
        </p:txBody>
      </p:sp>
      <p:cxnSp>
        <p:nvCxnSpPr>
          <p:cNvPr id="50" name="Gewinkelte Verbindung 49"/>
          <p:cNvCxnSpPr>
            <a:stCxn id="5" idx="1"/>
            <a:endCxn id="38" idx="3"/>
          </p:cNvCxnSpPr>
          <p:nvPr/>
        </p:nvCxnSpPr>
        <p:spPr>
          <a:xfrm rot="10800000" flipV="1">
            <a:off x="2509383" y="2946055"/>
            <a:ext cx="466241" cy="1344754"/>
          </a:xfrm>
          <a:prstGeom prst="bentConnector3">
            <a:avLst>
              <a:gd name="adj1" fmla="val 50000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winkelte Verbindung 50"/>
          <p:cNvCxnSpPr>
            <a:stCxn id="5" idx="1"/>
            <a:endCxn id="39" idx="3"/>
          </p:cNvCxnSpPr>
          <p:nvPr/>
        </p:nvCxnSpPr>
        <p:spPr>
          <a:xfrm rot="10800000" flipV="1">
            <a:off x="2509383" y="2946055"/>
            <a:ext cx="466241" cy="1882176"/>
          </a:xfrm>
          <a:prstGeom prst="bentConnector3">
            <a:avLst>
              <a:gd name="adj1" fmla="val 50000"/>
            </a:avLst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Tabel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6866552"/>
              </p:ext>
            </p:extLst>
          </p:nvPr>
        </p:nvGraphicFramePr>
        <p:xfrm>
          <a:off x="7123164" y="5624848"/>
          <a:ext cx="2081578" cy="5702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0789"/>
                <a:gridCol w="1040789"/>
              </a:tblGrid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u="none" strike="noStrike" smtClean="0">
                          <a:effectLst/>
                        </a:rPr>
                        <a:t>comments</a:t>
                      </a:r>
                      <a:endParaRPr lang="de-DE" sz="1600" b="1" i="0" u="none" strike="noStrike">
                        <a:solidFill>
                          <a:srgbClr val="24292F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600" u="none" strike="noStrike">
                          <a:effectLst/>
                        </a:rPr>
                        <a:t>code</a:t>
                      </a:r>
                      <a:endParaRPr lang="de-DE" sz="1600" b="1" i="0" u="none" strike="noStrike">
                        <a:solidFill>
                          <a:srgbClr val="24292F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350" marR="6350" marT="6350" marB="0" anchor="ctr"/>
                </a:tc>
              </a:tr>
              <a:tr h="184150">
                <a:tc>
                  <a:txBody>
                    <a:bodyPr/>
                    <a:lstStyle/>
                    <a:p>
                      <a:pPr algn="r" fontAlgn="ctr"/>
                      <a:r>
                        <a:rPr lang="de-DE" sz="1600" u="none" strike="noStrike" smtClean="0">
                          <a:effectLst/>
                        </a:rPr>
                        <a:t>1267 Lines</a:t>
                      </a:r>
                      <a:endParaRPr lang="de-DE" sz="1600" b="0" i="0" u="none" strike="noStrike">
                        <a:solidFill>
                          <a:srgbClr val="24292F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350" marR="6350" marT="38100" marB="3810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de-DE" sz="1600" u="none" strike="noStrike" smtClean="0">
                          <a:effectLst/>
                        </a:rPr>
                        <a:t>6860 LOC</a:t>
                      </a:r>
                      <a:endParaRPr lang="de-DE" sz="1600" b="0" i="0" u="none" strike="noStrike">
                        <a:solidFill>
                          <a:srgbClr val="24292F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6350" marR="6350" marT="38100" marB="38100" anchor="ctr"/>
                </a:tc>
              </a:tr>
            </a:tbl>
          </a:graphicData>
        </a:graphic>
      </p:graphicFrame>
      <p:sp>
        <p:nvSpPr>
          <p:cNvPr id="23" name="Textfeld 22"/>
          <p:cNvSpPr txBox="1"/>
          <p:nvPr/>
        </p:nvSpPr>
        <p:spPr>
          <a:xfrm>
            <a:off x="7048612" y="6305909"/>
            <a:ext cx="5062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Compare: UB has two Java apps, 50.000+ LOC each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39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el 1"/>
          <p:cNvSpPr txBox="1">
            <a:spLocks/>
          </p:cNvSpPr>
          <p:nvPr/>
        </p:nvSpPr>
        <p:spPr>
          <a:xfrm>
            <a:off x="717698" y="264009"/>
            <a:ext cx="10515600" cy="912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800" smtClean="0"/>
              <a:t>Offline app?</a:t>
            </a:r>
            <a:endParaRPr lang="de-DE" sz="4800"/>
          </a:p>
        </p:txBody>
      </p:sp>
      <p:sp>
        <p:nvSpPr>
          <p:cNvPr id="18" name="Inhaltsplatzhalter 2"/>
          <p:cNvSpPr txBox="1">
            <a:spLocks/>
          </p:cNvSpPr>
          <p:nvPr/>
        </p:nvSpPr>
        <p:spPr>
          <a:xfrm>
            <a:off x="838200" y="1410586"/>
            <a:ext cx="10515600" cy="51390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endParaRPr lang="de-DE" smtClean="0"/>
          </a:p>
          <a:p>
            <a:pPr algn="l">
              <a:lnSpc>
                <a:spcPct val="150000"/>
              </a:lnSpc>
            </a:pPr>
            <a:r>
              <a:rPr lang="de-DE" smtClean="0"/>
              <a:t>Can we do an offline app?</a:t>
            </a:r>
            <a:br>
              <a:rPr lang="de-DE" smtClean="0"/>
            </a:br>
            <a:r>
              <a:rPr lang="de-DE" smtClean="0"/>
              <a:t>                                                            </a:t>
            </a:r>
            <a:r>
              <a:rPr lang="de-DE" sz="13800" smtClean="0"/>
              <a:t>?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733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7698" y="264008"/>
            <a:ext cx="10515600" cy="1325563"/>
          </a:xfrm>
        </p:spPr>
        <p:txBody>
          <a:bodyPr/>
          <a:lstStyle/>
          <a:p>
            <a:r>
              <a:rPr lang="de-DE" smtClean="0"/>
              <a:t>The road forward</a:t>
            </a:r>
            <a:endParaRPr lang="de-DE"/>
          </a:p>
        </p:txBody>
      </p:sp>
      <p:grpSp>
        <p:nvGrpSpPr>
          <p:cNvPr id="3" name="Gruppieren 2"/>
          <p:cNvGrpSpPr/>
          <p:nvPr/>
        </p:nvGrpSpPr>
        <p:grpSpPr>
          <a:xfrm>
            <a:off x="-4311070" y="-4235867"/>
            <a:ext cx="20808846" cy="9791080"/>
            <a:chOff x="227351" y="999582"/>
            <a:chExt cx="11177840" cy="5259451"/>
          </a:xfrm>
        </p:grpSpPr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2875" y="3554893"/>
              <a:ext cx="10292316" cy="2704140"/>
            </a:xfrm>
            <a:prstGeom prst="rect">
              <a:avLst/>
            </a:prstGeom>
          </p:spPr>
        </p:pic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351" y="1977420"/>
              <a:ext cx="3788650" cy="2493385"/>
            </a:xfrm>
            <a:prstGeom prst="rect">
              <a:avLst/>
            </a:prstGeom>
          </p:spPr>
        </p:pic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5480" y="999582"/>
              <a:ext cx="5645873" cy="3715660"/>
            </a:xfrm>
            <a:prstGeom prst="rect">
              <a:avLst/>
            </a:prstGeom>
          </p:spPr>
        </p:pic>
      </p:grpSp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1498" y="653568"/>
            <a:ext cx="3543758" cy="5147092"/>
          </a:xfrm>
          <a:prstGeom prst="rect">
            <a:avLst/>
          </a:prstGeom>
        </p:spPr>
      </p:pic>
      <p:sp>
        <p:nvSpPr>
          <p:cNvPr id="10" name="Titel 1"/>
          <p:cNvSpPr txBox="1">
            <a:spLocks/>
          </p:cNvSpPr>
          <p:nvPr/>
        </p:nvSpPr>
        <p:spPr>
          <a:xfrm>
            <a:off x="870098" y="5687639"/>
            <a:ext cx="10515600" cy="908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mtClean="0"/>
              <a:t>The road forward...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399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34" y="3199369"/>
            <a:ext cx="10164762" cy="302488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7698" y="264008"/>
            <a:ext cx="10515600" cy="1325563"/>
          </a:xfrm>
        </p:spPr>
        <p:txBody>
          <a:bodyPr/>
          <a:lstStyle/>
          <a:p>
            <a:r>
              <a:rPr lang="de-DE" smtClean="0"/>
              <a:t>...has some obstacles</a:t>
            </a:r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51" y="1977420"/>
            <a:ext cx="3788650" cy="2493385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317" y="999582"/>
            <a:ext cx="5645873" cy="371566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4243" y="5362048"/>
            <a:ext cx="617572" cy="896985"/>
          </a:xfrm>
          <a:prstGeom prst="rect">
            <a:avLst/>
          </a:prstGeom>
        </p:spPr>
      </p:pic>
      <p:sp>
        <p:nvSpPr>
          <p:cNvPr id="16" name="Abgerundetes Rechteck 15"/>
          <p:cNvSpPr/>
          <p:nvPr/>
        </p:nvSpPr>
        <p:spPr>
          <a:xfrm>
            <a:off x="5032936" y="3257088"/>
            <a:ext cx="2017512" cy="85618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IPhone App</a:t>
            </a:r>
            <a:endParaRPr lang="de-DE" sz="3200" b="1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1384913" y="3308752"/>
            <a:ext cx="2017512" cy="85618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Android</a:t>
            </a:r>
            <a:br>
              <a:rPr lang="de-DE" sz="28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de-DE" sz="28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App</a:t>
            </a:r>
            <a:endParaRPr lang="de-DE" sz="2800" b="1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1251175" y="5007189"/>
            <a:ext cx="7686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smtClean="0"/>
              <a:t>Truly invincible for me</a:t>
            </a:r>
            <a:endParaRPr lang="de-DE" sz="3200"/>
          </a:p>
        </p:txBody>
      </p:sp>
    </p:spTree>
    <p:extLst>
      <p:ext uri="{BB962C8B-B14F-4D97-AF65-F5344CB8AC3E}">
        <p14:creationId xmlns:p14="http://schemas.microsoft.com/office/powerpoint/2010/main" val="3435508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7698" y="264008"/>
            <a:ext cx="10515600" cy="1325563"/>
          </a:xfrm>
        </p:spPr>
        <p:txBody>
          <a:bodyPr/>
          <a:lstStyle/>
          <a:p>
            <a:r>
              <a:rPr lang="de-DE" smtClean="0"/>
              <a:t>New in 2019</a:t>
            </a:r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875" y="3554893"/>
            <a:ext cx="10292316" cy="2704140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51" y="1977420"/>
            <a:ext cx="3788650" cy="2493385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99130" y="2857412"/>
            <a:ext cx="2269577" cy="1118293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317" y="999582"/>
            <a:ext cx="5645873" cy="3715660"/>
          </a:xfrm>
          <a:prstGeom prst="rect">
            <a:avLst/>
          </a:prstGeom>
        </p:spPr>
      </p:pic>
      <p:sp>
        <p:nvSpPr>
          <p:cNvPr id="10" name="Abgerundetes Rechteck 9"/>
          <p:cNvSpPr/>
          <p:nvPr/>
        </p:nvSpPr>
        <p:spPr>
          <a:xfrm>
            <a:off x="5032936" y="3257088"/>
            <a:ext cx="2017512" cy="85618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IPhone App</a:t>
            </a:r>
            <a:endParaRPr lang="de-DE" sz="3200" b="1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1384913" y="3308752"/>
            <a:ext cx="2017512" cy="85618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Android</a:t>
            </a:r>
            <a:br>
              <a:rPr lang="de-DE" sz="28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de-DE" sz="28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App</a:t>
            </a:r>
            <a:endParaRPr lang="de-DE" sz="2800" b="1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Abgerundetes Rechteck 11"/>
          <p:cNvSpPr/>
          <p:nvPr/>
        </p:nvSpPr>
        <p:spPr>
          <a:xfrm>
            <a:off x="9624360" y="4186354"/>
            <a:ext cx="1452898" cy="28638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JavaScript</a:t>
            </a:r>
            <a:br>
              <a:rPr lang="de-DE" sz="20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de-DE" sz="2000" b="1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„PWA“</a:t>
            </a:r>
            <a:endParaRPr lang="de-DE" sz="2000" b="1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43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el 1"/>
          <p:cNvSpPr txBox="1">
            <a:spLocks/>
          </p:cNvSpPr>
          <p:nvPr/>
        </p:nvSpPr>
        <p:spPr>
          <a:xfrm>
            <a:off x="717698" y="264009"/>
            <a:ext cx="10515600" cy="9127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4800" smtClean="0"/>
              <a:t>Why Javascript is an ugly toad to swallow</a:t>
            </a:r>
            <a:endParaRPr lang="de-DE" sz="4800"/>
          </a:p>
        </p:txBody>
      </p:sp>
      <p:sp>
        <p:nvSpPr>
          <p:cNvPr id="18" name="Inhaltsplatzhalter 2"/>
          <p:cNvSpPr txBox="1">
            <a:spLocks/>
          </p:cNvSpPr>
          <p:nvPr/>
        </p:nvSpPr>
        <p:spPr>
          <a:xfrm>
            <a:off x="838200" y="1410586"/>
            <a:ext cx="10515600" cy="513906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mtClean="0"/>
              <a:t>Ambivalence on countless dimensions</a:t>
            </a:r>
            <a:br>
              <a:rPr lang="de-DE" smtClean="0"/>
            </a:br>
            <a:r>
              <a:rPr lang="de-DE" sz="1600" smtClean="0"/>
              <a:t>functions with member variables</a:t>
            </a:r>
            <a:br>
              <a:rPr lang="de-DE" sz="1600" smtClean="0"/>
            </a:br>
            <a:r>
              <a:rPr lang="de-DE" sz="1600" smtClean="0"/>
              <a:t>four ways to design a „class“ – each one is distinctively misleading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mtClean="0"/>
              <a:t>Good programmers refused to work in Javascript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mtClean="0"/>
              <a:t>I did not – I created the </a:t>
            </a:r>
            <a:r>
              <a:rPr lang="de-DE" smtClean="0">
                <a:hlinkClick r:id="rId2"/>
              </a:rPr>
              <a:t>apartment homepage </a:t>
            </a:r>
            <a:r>
              <a:rPr lang="de-DE" smtClean="0"/>
              <a:t>in 2011</a:t>
            </a:r>
          </a:p>
          <a:p>
            <a:pPr lvl="1" algn="l">
              <a:lnSpc>
                <a:spcPct val="150000"/>
              </a:lnSpc>
            </a:pPr>
            <a:r>
              <a:rPr lang="de-DE" smtClean="0"/>
              <a:t>Working around the above issues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mtClean="0"/>
              <a:t>Could not avoid </a:t>
            </a:r>
            <a:r>
              <a:rPr lang="de-DE" smtClean="0">
                <a:hlinkClick r:id="rId3"/>
              </a:rPr>
              <a:t>„event based“ concurrency</a:t>
            </a:r>
            <a:endParaRPr lang="de-DE" smtClean="0"/>
          </a:p>
          <a:p>
            <a:pPr lvl="1" algn="l">
              <a:lnSpc>
                <a:spcPct val="150000"/>
              </a:lnSpc>
            </a:pPr>
            <a:r>
              <a:rPr lang="de-DE" smtClean="0"/>
              <a:t>But in 2019, Google, Microsoft and Mozilla created </a:t>
            </a:r>
            <a:r>
              <a:rPr 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promises </a:t>
            </a:r>
            <a:r>
              <a:rPr lang="de-DE" smtClean="0"/>
              <a:t>and </a:t>
            </a:r>
            <a:r>
              <a:rPr lang="de-DE" smtClean="0">
                <a:latin typeface="Courier New" panose="02070309020205020404" pitchFamily="49" charset="0"/>
                <a:cs typeface="Courier New" panose="02070309020205020404" pitchFamily="49" charset="0"/>
              </a:rPr>
              <a:t>async+await</a:t>
            </a:r>
            <a:r>
              <a:rPr lang="de-DE" smtClean="0">
                <a:latin typeface="+mj-lt"/>
                <a:cs typeface="Courier New" panose="02070309020205020404" pitchFamily="49" charset="0"/>
              </a:rPr>
              <a:t/>
            </a:r>
            <a:br>
              <a:rPr lang="de-DE" smtClean="0">
                <a:latin typeface="+mj-lt"/>
                <a:cs typeface="Courier New" panose="02070309020205020404" pitchFamily="49" charset="0"/>
              </a:rPr>
            </a:br>
            <a:r>
              <a:rPr lang="de-DE" smtClean="0">
                <a:cs typeface="Courier New" panose="02070309020205020404" pitchFamily="49" charset="0"/>
              </a:rPr>
              <a:t>These high-level constructs from the „event queue“ algebra allow stringent coding</a:t>
            </a:r>
          </a:p>
          <a:p>
            <a:pPr lvl="1" algn="l">
              <a:lnSpc>
                <a:spcPct val="150000"/>
              </a:lnSpc>
            </a:pPr>
            <a:r>
              <a:rPr lang="de-DE" smtClean="0">
                <a:cs typeface="Courier New" panose="02070309020205020404" pitchFamily="49" charset="0"/>
              </a:rPr>
              <a:t>After two months of test cases and coding: Its a sound route to pursue</a:t>
            </a:r>
          </a:p>
          <a:p>
            <a:pPr lvl="1" algn="l">
              <a:lnSpc>
                <a:spcPct val="150000"/>
              </a:lnSpc>
            </a:pPr>
            <a:endParaRPr lang="de-DE">
              <a:latin typeface="+mj-lt"/>
            </a:endParaRPr>
          </a:p>
          <a:p>
            <a:pPr algn="l">
              <a:lnSpc>
                <a:spcPct val="150000"/>
              </a:lnSpc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9963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</Words>
  <Application>Microsoft Office PowerPoint</Application>
  <PresentationFormat>Breitbild</PresentationFormat>
  <Paragraphs>105</Paragraphs>
  <Slides>13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Segoe UI</vt:lpstr>
      <vt:lpstr>Office Theme</vt:lpstr>
      <vt:lpstr>PowerPoint-Präsentation</vt:lpstr>
      <vt:lpstr>Current situation</vt:lpstr>
      <vt:lpstr>Envisioned</vt:lpstr>
      <vt:lpstr>PowerPoint-Präsentation</vt:lpstr>
      <vt:lpstr>PowerPoint-Präsentation</vt:lpstr>
      <vt:lpstr>The road forward</vt:lpstr>
      <vt:lpstr>...has some obstacles</vt:lpstr>
      <vt:lpstr>New in 2019</vt:lpstr>
      <vt:lpstr>PowerPoint-Präsentation</vt:lpstr>
      <vt:lpstr>New in 2019</vt:lpstr>
      <vt:lpstr>PowerPoint-Präsentation</vt:lpstr>
      <vt:lpstr>PowerPoint-Präsentation</vt:lpstr>
      <vt:lpstr>Envisioned – with offline capability</vt:lpstr>
    </vt:vector>
  </TitlesOfParts>
  <Company>ZEW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Peter Buchmann</dc:creator>
  <cp:lastModifiedBy>Peter Buchmann</cp:lastModifiedBy>
  <cp:revision>145</cp:revision>
  <dcterms:created xsi:type="dcterms:W3CDTF">2022-01-26T09:27:14Z</dcterms:created>
  <dcterms:modified xsi:type="dcterms:W3CDTF">2022-02-15T21:52:04Z</dcterms:modified>
</cp:coreProperties>
</file>

<file path=docProps/thumbnail.jpeg>
</file>